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8" r:id="rId3"/>
    <p:sldId id="264" r:id="rId4"/>
    <p:sldId id="265" r:id="rId5"/>
    <p:sldId id="274" r:id="rId6"/>
    <p:sldId id="268" r:id="rId7"/>
    <p:sldId id="266" r:id="rId8"/>
    <p:sldId id="273" r:id="rId9"/>
    <p:sldId id="267" r:id="rId10"/>
    <p:sldId id="271" r:id="rId11"/>
    <p:sldId id="270" r:id="rId12"/>
    <p:sldId id="263" r:id="rId13"/>
    <p:sldId id="272" r:id="rId14"/>
  </p:sldIdLst>
  <p:sldSz cx="9720263" cy="7745413"/>
  <p:notesSz cx="6858000" cy="9144000"/>
  <p:defaultTextStyle>
    <a:defPPr>
      <a:defRPr lang="en-US"/>
    </a:defPPr>
    <a:lvl1pPr marL="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8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976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964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952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940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928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917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905" algn="l" defTabSz="49898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0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646" autoAdjust="0"/>
  </p:normalViewPr>
  <p:slideViewPr>
    <p:cSldViewPr snapToGrid="0" snapToObjects="1">
      <p:cViewPr varScale="1">
        <p:scale>
          <a:sx n="88" d="100"/>
          <a:sy n="88" d="100"/>
        </p:scale>
        <p:origin x="870" y="108"/>
      </p:cViewPr>
      <p:guideLst>
        <p:guide orient="horz" pos="2440"/>
        <p:guide pos="30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406099"/>
            <a:ext cx="8262224" cy="1660244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040" y="4389068"/>
            <a:ext cx="6804184" cy="1979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9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2703" y="349620"/>
            <a:ext cx="2323751" cy="7463924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390" y="349620"/>
            <a:ext cx="6814309" cy="7463924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6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27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34" y="4977146"/>
            <a:ext cx="8262224" cy="153832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834" y="3282837"/>
            <a:ext cx="8262224" cy="1694309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9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389" y="2040343"/>
            <a:ext cx="4568187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6580" y="2040343"/>
            <a:ext cx="4569874" cy="577320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9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733754"/>
            <a:ext cx="4294804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13" y="2456300"/>
            <a:ext cx="4294804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7759" y="1733754"/>
            <a:ext cx="4296491" cy="722546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7759" y="2456300"/>
            <a:ext cx="4296491" cy="44625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4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49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4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13" y="308382"/>
            <a:ext cx="3197900" cy="131241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353" y="308383"/>
            <a:ext cx="5433897" cy="661049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13" y="1620800"/>
            <a:ext cx="3197900" cy="5298078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7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239" y="5421789"/>
            <a:ext cx="5832158" cy="64007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239" y="692067"/>
            <a:ext cx="5832158" cy="4647248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239" y="6061862"/>
            <a:ext cx="5832158" cy="909010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41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13" y="310176"/>
            <a:ext cx="8748237" cy="129090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13" y="1807263"/>
            <a:ext cx="8748237" cy="5111615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13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6B10A-6A41-3E4B-AD27-7DFD0FC8CC8F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090" y="7178851"/>
            <a:ext cx="3078083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6189" y="7178851"/>
            <a:ext cx="2268061" cy="412372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7D2-441B-5B41-A1BC-0F5C968A6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37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898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49898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498988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49898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49898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49898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4989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49898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Ayval&#305;k%20T.O.%20Soru%20Listesi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E++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87" y="-84661"/>
            <a:ext cx="9830750" cy="78300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9020" y="2357120"/>
            <a:ext cx="8262224" cy="3532112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914400">
              <a:spcBef>
                <a:spcPts val="0"/>
              </a:spcBef>
            </a:pPr>
            <a:r>
              <a:rPr lang="tr-TR" dirty="0"/>
              <a:t>COĞRAFİ İŞARET </a:t>
            </a:r>
            <a:r>
              <a:rPr lang="tr-TR" dirty="0" smtClean="0"/>
              <a:t>DENETİMİ</a:t>
            </a:r>
          </a:p>
          <a:p>
            <a:pPr lvl="0" algn="l" defTabSz="914400">
              <a:spcBef>
                <a:spcPts val="0"/>
              </a:spcBef>
            </a:pPr>
            <a:endParaRPr lang="tr-TR" sz="4000" b="1" dirty="0">
              <a:solidFill>
                <a:prstClr val="black"/>
              </a:solidFill>
              <a:ea typeface="+mn-ea"/>
              <a:cs typeface="+mn-cs"/>
            </a:endParaRPr>
          </a:p>
          <a:p>
            <a:pPr lvl="0" algn="l" defTabSz="914400">
              <a:spcBef>
                <a:spcPts val="0"/>
              </a:spcBef>
            </a:pPr>
            <a:r>
              <a:rPr lang="tr-TR" sz="2300" b="1" dirty="0" smtClean="0">
                <a:solidFill>
                  <a:prstClr val="black"/>
                </a:solidFill>
                <a:ea typeface="+mn-ea"/>
                <a:cs typeface="+mn-cs"/>
              </a:rPr>
              <a:t>HACER NİHAL SAYAR</a:t>
            </a:r>
          </a:p>
          <a:p>
            <a:pPr lvl="0" algn="l" defTabSz="914400">
              <a:spcBef>
                <a:spcPts val="0"/>
              </a:spcBef>
            </a:pPr>
            <a:r>
              <a:rPr lang="tr-TR" sz="2300" b="1" dirty="0" smtClean="0">
                <a:solidFill>
                  <a:prstClr val="black"/>
                </a:solidFill>
                <a:ea typeface="+mn-ea"/>
                <a:cs typeface="+mn-cs"/>
              </a:rPr>
              <a:t>GIDA SEKTÖRÜ MÜDÜRÜ</a:t>
            </a:r>
          </a:p>
          <a:p>
            <a:pPr lvl="0" algn="l" defTabSz="914400">
              <a:spcBef>
                <a:spcPts val="0"/>
              </a:spcBef>
            </a:pPr>
            <a:r>
              <a:rPr lang="tr-TR" sz="2300" b="1" dirty="0" smtClean="0">
                <a:solidFill>
                  <a:prstClr val="black"/>
                </a:solidFill>
                <a:ea typeface="+mn-ea"/>
                <a:cs typeface="+mn-cs"/>
              </a:rPr>
              <a:t>06 /01/2017</a:t>
            </a:r>
          </a:p>
          <a:p>
            <a:pPr lvl="0" algn="l" defTabSz="914400">
              <a:spcBef>
                <a:spcPts val="0"/>
              </a:spcBef>
            </a:pPr>
            <a:r>
              <a:rPr lang="tr-TR" sz="2300" b="1" dirty="0" smtClean="0">
                <a:solidFill>
                  <a:prstClr val="black"/>
                </a:solidFill>
                <a:ea typeface="+mn-ea"/>
                <a:cs typeface="+mn-cs"/>
              </a:rPr>
              <a:t>ANKARA</a:t>
            </a:r>
            <a:endParaRPr lang="tr-TR" sz="2300" b="1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>
              <a:spcBef>
                <a:spcPts val="0"/>
              </a:spcBef>
            </a:pPr>
            <a:endParaRPr lang="tr-TR" sz="40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1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831216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/>
              <a:t>TSE’nin Uygunluk değerlendirme faaliyetlerini yürütmek üzere  Ankara ve İstanbul başta olmak üzere toplam 19 ilde  Belgelendirme Müdürlükleri mevcuttur</a:t>
            </a:r>
            <a:r>
              <a:rPr lang="tr-TR" sz="3200" b="1" dirty="0" smtClean="0"/>
              <a:t>.</a:t>
            </a:r>
          </a:p>
          <a:p>
            <a:pPr algn="just"/>
            <a:endParaRPr lang="tr-TR" sz="3200" dirty="0"/>
          </a:p>
          <a:p>
            <a:pPr algn="just"/>
            <a:r>
              <a:rPr lang="tr-TR" sz="3200" b="1" dirty="0" err="1" smtClean="0"/>
              <a:t>Ticeret</a:t>
            </a:r>
            <a:r>
              <a:rPr lang="tr-TR" sz="3200" b="1" dirty="0"/>
              <a:t> </a:t>
            </a:r>
            <a:r>
              <a:rPr lang="tr-TR" sz="3200" b="1" dirty="0" smtClean="0"/>
              <a:t>Oda ve borsalarımızın denetim faaliyetlerini mevcut </a:t>
            </a:r>
            <a:r>
              <a:rPr lang="tr-TR" sz="3200" b="1" dirty="0"/>
              <a:t>tecrübemiz, yetkin </a:t>
            </a:r>
            <a:r>
              <a:rPr lang="tr-TR" sz="3200" b="1" dirty="0" smtClean="0"/>
              <a:t>personelimiz ile </a:t>
            </a:r>
            <a:r>
              <a:rPr lang="tr-TR" sz="3200" b="1" dirty="0"/>
              <a:t>birlikte gerçekleştirmek için  TSE olarak işbirliğine hazırız.      </a:t>
            </a:r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273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oğrafi işaretler tobb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006" y="4799532"/>
            <a:ext cx="1944216" cy="193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se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30" y="4921304"/>
            <a:ext cx="3074959" cy="178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3206345"/>
          </a:xfrm>
        </p:spPr>
        <p:txBody>
          <a:bodyPr>
            <a:normAutofit fontScale="92500" lnSpcReduction="20000"/>
          </a:bodyPr>
          <a:lstStyle/>
          <a:p>
            <a:pPr marL="114300" indent="0" algn="just">
              <a:buNone/>
            </a:pPr>
            <a:endParaRPr lang="tr-TR" sz="3200" b="1" dirty="0"/>
          </a:p>
          <a:p>
            <a:pPr marL="114300" indent="0" algn="just">
              <a:buNone/>
            </a:pPr>
            <a:r>
              <a:rPr lang="tr-TR" sz="3300" b="1" dirty="0"/>
              <a:t>TSE ile birlikte çalışmanız halinde;</a:t>
            </a:r>
          </a:p>
          <a:p>
            <a:pPr algn="just">
              <a:buFontTx/>
              <a:buChar char="-"/>
            </a:pPr>
            <a:r>
              <a:rPr lang="tr-TR" sz="3300" b="1" dirty="0"/>
              <a:t>Etkin ve tescil şartlarına uygun denetim dokümantasyonunun </a:t>
            </a:r>
            <a:r>
              <a:rPr lang="tr-TR" sz="3300" b="1" dirty="0" smtClean="0"/>
              <a:t>hazırlanması</a:t>
            </a:r>
            <a:endParaRPr lang="tr-TR" sz="3300" b="1" dirty="0"/>
          </a:p>
          <a:p>
            <a:pPr algn="just">
              <a:buFontTx/>
              <a:buChar char="-"/>
            </a:pPr>
            <a:r>
              <a:rPr lang="tr-TR" sz="3300" b="1" dirty="0"/>
              <a:t>Denetimlerin TSE güvencesi ile gerçekleştirilmesi   </a:t>
            </a:r>
          </a:p>
          <a:p>
            <a:pPr marL="114300" indent="0">
              <a:buNone/>
            </a:pPr>
            <a:endParaRPr lang="tr-TR" sz="3300" b="1" dirty="0"/>
          </a:p>
          <a:p>
            <a:pPr marL="114300" indent="0">
              <a:buNone/>
            </a:pPr>
            <a:r>
              <a:rPr lang="tr-TR" sz="3300" b="1" dirty="0"/>
              <a:t>y</a:t>
            </a:r>
            <a:r>
              <a:rPr lang="tr-TR" sz="3300" b="1" dirty="0" smtClean="0"/>
              <a:t>anınızda olacağız.</a:t>
            </a:r>
            <a:endParaRPr lang="tr-TR" sz="3300" b="1" dirty="0"/>
          </a:p>
          <a:p>
            <a:pPr algn="just"/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9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E++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1" y="-84661"/>
            <a:ext cx="9830750" cy="783007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29020" y="4228988"/>
            <a:ext cx="8262224" cy="1660244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>
            <a:lvl1pPr algn="ctr" defTabSz="498988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latin typeface="HelveticaNeueLT Std Blk"/>
                <a:cs typeface="HelveticaNeueLT Std Blk"/>
              </a:rPr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1749971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5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72" y="2803262"/>
            <a:ext cx="8748237" cy="205411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b="1" dirty="0"/>
              <a:t>Ayvalık Ticaret Odasında yapılan denetimde kullanılan soru listesi linkte sunulmuştur.     </a:t>
            </a:r>
            <a:endParaRPr lang="tr-TR" sz="3200" b="1" dirty="0" smtClean="0"/>
          </a:p>
          <a:p>
            <a:pPr algn="just"/>
            <a:endParaRPr lang="tr-TR" sz="3200" dirty="0"/>
          </a:p>
          <a:p>
            <a:pPr algn="just"/>
            <a:r>
              <a:rPr lang="tr-TR" sz="3200" dirty="0">
                <a:hlinkClick r:id="rId3" action="ppaction://hlinkfile"/>
              </a:rPr>
              <a:t>Ayvalık T.O. Soru Listesi.docx</a:t>
            </a:r>
            <a:endParaRPr lang="tr-TR" sz="3200" dirty="0"/>
          </a:p>
          <a:p>
            <a:pPr marL="0" indent="0" algn="just">
              <a:buNone/>
            </a:pPr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1982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sz="3200" b="1" dirty="0"/>
              <a:t>Türkiye farklı </a:t>
            </a:r>
            <a:r>
              <a:rPr lang="tr-TR" sz="3200" b="1" dirty="0" err="1"/>
              <a:t>mikroklimalardan</a:t>
            </a:r>
            <a:r>
              <a:rPr lang="tr-TR" sz="3200" b="1" dirty="0"/>
              <a:t> kaynaklanan zengin biyolojik çeşitliliği, verimli tarımsal toprakları sayesinde, çok sayıda tarımsal ürün çeşitliliğine, farklı  medeniyetlerden gelen mutfak kültürü ve otantik üretim biçimleri ile de zengin bir üretim becerisine </a:t>
            </a:r>
            <a:r>
              <a:rPr lang="tr-TR" sz="3200" b="1" dirty="0" smtClean="0"/>
              <a:t>sahiptir.</a:t>
            </a:r>
            <a:endParaRPr lang="tr-TR" sz="3200" b="1" dirty="0"/>
          </a:p>
          <a:p>
            <a:pPr marL="114300" indent="0" algn="just">
              <a:buNone/>
            </a:pPr>
            <a:endParaRPr lang="tr-TR" sz="3200" dirty="0"/>
          </a:p>
          <a:p>
            <a:pPr algn="just"/>
            <a:r>
              <a:rPr lang="tr-TR" sz="3200" b="1" dirty="0"/>
              <a:t>Topraklarımız üzerinde yaşayan çeşitli uygarlıkların bizlere bıraktığı miras  ülkemize olağanüstü kalitede ve çok sayıda yöresel ürün kazandırmıştır.</a:t>
            </a:r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37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198241"/>
          </a:xfrm>
        </p:spPr>
        <p:txBody>
          <a:bodyPr>
            <a:normAutofit/>
          </a:bodyPr>
          <a:lstStyle/>
          <a:p>
            <a:pPr algn="just"/>
            <a:r>
              <a:rPr lang="tr-TR" sz="3200" b="1" dirty="0"/>
              <a:t>Yöresel ürünler taklitlerine karşı korunabilmek ve haksız rekabete maruz kalmamak için ulusal ve uluslar arası düzeyde coğrafi işaretler ile korunma altına alınmışlardır.</a:t>
            </a:r>
            <a:endParaRPr lang="tr-TR" sz="3200" dirty="0"/>
          </a:p>
          <a:p>
            <a:pPr algn="just"/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pic>
        <p:nvPicPr>
          <p:cNvPr id="6" name="Picture 2" descr="coğrafi işaretler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67" y="4058291"/>
            <a:ext cx="8209982" cy="217975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42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831216"/>
          </a:xfrm>
        </p:spPr>
        <p:txBody>
          <a:bodyPr>
            <a:normAutofit/>
          </a:bodyPr>
          <a:lstStyle/>
          <a:p>
            <a:pPr algn="just"/>
            <a:endParaRPr lang="tr-TR" sz="2400" b="1" dirty="0" smtClean="0"/>
          </a:p>
          <a:p>
            <a:r>
              <a:rPr lang="tr-TR" sz="3200" b="1" dirty="0" smtClean="0"/>
              <a:t>Coğrafi </a:t>
            </a:r>
            <a:r>
              <a:rPr lang="tr-TR" sz="3200" b="1" dirty="0"/>
              <a:t>işaret</a:t>
            </a:r>
            <a:r>
              <a:rPr lang="tr-TR" sz="3200" b="1" dirty="0" smtClean="0"/>
              <a:t>;</a:t>
            </a:r>
          </a:p>
          <a:p>
            <a:pPr marL="0" indent="0">
              <a:buNone/>
            </a:pPr>
            <a:r>
              <a:rPr lang="tr-TR" sz="3200" b="1" dirty="0"/>
              <a:t> </a:t>
            </a:r>
            <a:r>
              <a:rPr lang="tr-TR" sz="3200" b="1" dirty="0" smtClean="0"/>
              <a:t>  Belirgin </a:t>
            </a:r>
            <a:r>
              <a:rPr lang="tr-TR" sz="3200" b="1" dirty="0"/>
              <a:t>bir niteliği, </a:t>
            </a:r>
            <a:r>
              <a:rPr lang="tr-TR" sz="3200" b="1" dirty="0" smtClean="0"/>
              <a:t>ünü </a:t>
            </a:r>
          </a:p>
          <a:p>
            <a:pPr marL="0" indent="0">
              <a:buNone/>
            </a:pPr>
            <a:r>
              <a:rPr lang="tr-TR" sz="3200" b="1" dirty="0" smtClean="0"/>
              <a:t>   diğer </a:t>
            </a:r>
            <a:r>
              <a:rPr lang="tr-TR" sz="3200" b="1" dirty="0"/>
              <a:t>özellikleri </a:t>
            </a:r>
            <a:r>
              <a:rPr lang="tr-TR" sz="3200" b="1" dirty="0" smtClean="0"/>
              <a:t>itibariyle</a:t>
            </a:r>
          </a:p>
          <a:p>
            <a:pPr marL="0" indent="0">
              <a:buNone/>
            </a:pPr>
            <a:r>
              <a:rPr lang="tr-TR" sz="3200" b="1" dirty="0" smtClean="0"/>
              <a:t>   kökeninin </a:t>
            </a:r>
            <a:r>
              <a:rPr lang="tr-TR" sz="3200" b="1" dirty="0"/>
              <a:t>bulunduğu bir yöre, </a:t>
            </a:r>
            <a:endParaRPr lang="tr-TR" sz="3200" b="1" dirty="0" smtClean="0"/>
          </a:p>
          <a:p>
            <a:pPr marL="0" indent="0">
              <a:buNone/>
            </a:pPr>
            <a:r>
              <a:rPr lang="tr-TR" sz="3200" b="1" dirty="0" smtClean="0"/>
              <a:t>   alan, bölge </a:t>
            </a:r>
            <a:r>
              <a:rPr lang="tr-TR" sz="3200" b="1" dirty="0"/>
              <a:t>veya ülke ile  </a:t>
            </a:r>
            <a:endParaRPr lang="tr-TR" sz="3200" b="1" dirty="0" smtClean="0"/>
          </a:p>
          <a:p>
            <a:pPr marL="0" indent="0">
              <a:buNone/>
            </a:pPr>
            <a:r>
              <a:rPr lang="tr-TR" sz="3200" b="1" dirty="0" smtClean="0"/>
              <a:t>   özdeşleşmiş bir </a:t>
            </a:r>
            <a:r>
              <a:rPr lang="tr-TR" sz="3200" b="1" dirty="0"/>
              <a:t>ürünü </a:t>
            </a:r>
            <a:endParaRPr lang="tr-TR" sz="3200" b="1" dirty="0" smtClean="0"/>
          </a:p>
          <a:p>
            <a:pPr marL="0" indent="0">
              <a:buNone/>
            </a:pPr>
            <a:r>
              <a:rPr lang="tr-TR" sz="3200" b="1" dirty="0"/>
              <a:t> </a:t>
            </a:r>
            <a:r>
              <a:rPr lang="tr-TR" sz="3200" b="1" dirty="0" smtClean="0"/>
              <a:t>   gösteren işarettir.</a:t>
            </a:r>
          </a:p>
          <a:p>
            <a:pPr algn="just"/>
            <a:endParaRPr lang="tr-TR" sz="3200" dirty="0"/>
          </a:p>
          <a:p>
            <a:pPr algn="just"/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01" y="2541494"/>
            <a:ext cx="3272949" cy="350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90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8312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tr-TR" sz="2400" b="1" dirty="0" smtClean="0"/>
          </a:p>
          <a:p>
            <a:pPr marL="0" indent="0" algn="just">
              <a:buNone/>
            </a:pPr>
            <a:r>
              <a:rPr lang="tr-TR" sz="3200" dirty="0"/>
              <a:t> </a:t>
            </a:r>
            <a:r>
              <a:rPr lang="tr-TR" sz="3200" dirty="0" smtClean="0"/>
              <a:t>    </a:t>
            </a:r>
            <a:r>
              <a:rPr lang="tr-TR" sz="3200" b="1" dirty="0" smtClean="0"/>
              <a:t>Coğrafi </a:t>
            </a:r>
            <a:r>
              <a:rPr lang="tr-TR" sz="3200" b="1" dirty="0"/>
              <a:t>işaretler </a:t>
            </a:r>
            <a:endParaRPr lang="tr-TR" sz="3200" b="1" dirty="0" smtClean="0"/>
          </a:p>
          <a:p>
            <a:pPr algn="just"/>
            <a:r>
              <a:rPr lang="tr-TR" sz="3200" b="1" dirty="0"/>
              <a:t>Ü</a:t>
            </a:r>
            <a:r>
              <a:rPr lang="tr-TR" sz="3200" b="1" dirty="0" smtClean="0"/>
              <a:t>rünün </a:t>
            </a:r>
            <a:r>
              <a:rPr lang="tr-TR" sz="3200" b="1" dirty="0"/>
              <a:t>kalitesini </a:t>
            </a:r>
            <a:r>
              <a:rPr lang="tr-TR" sz="3200" b="1" dirty="0" smtClean="0"/>
              <a:t>garanti etmesi, </a:t>
            </a:r>
          </a:p>
          <a:p>
            <a:pPr algn="just"/>
            <a:r>
              <a:rPr lang="tr-TR" sz="3200" b="1" dirty="0" smtClean="0"/>
              <a:t>Ürünün tanınmışlığını </a:t>
            </a:r>
            <a:r>
              <a:rPr lang="tr-TR" sz="3200" b="1" dirty="0"/>
              <a:t>ve katma </a:t>
            </a:r>
            <a:r>
              <a:rPr lang="tr-TR" sz="3200" b="1" dirty="0" smtClean="0"/>
              <a:t>değerini arttırması </a:t>
            </a:r>
          </a:p>
          <a:p>
            <a:pPr algn="just"/>
            <a:r>
              <a:rPr lang="tr-TR" sz="3200" b="1" dirty="0"/>
              <a:t>Y</a:t>
            </a:r>
            <a:r>
              <a:rPr lang="tr-TR" sz="3200" b="1" dirty="0" smtClean="0"/>
              <a:t>öreye </a:t>
            </a:r>
            <a:r>
              <a:rPr lang="tr-TR" sz="3200" b="1" dirty="0"/>
              <a:t>ekonomik katkı sağlamaları </a:t>
            </a:r>
            <a:endParaRPr lang="tr-TR" sz="3200" b="1" dirty="0" smtClean="0"/>
          </a:p>
          <a:p>
            <a:pPr marL="0" indent="0" algn="just">
              <a:buNone/>
            </a:pPr>
            <a:r>
              <a:rPr lang="tr-TR" sz="3200" b="1" dirty="0"/>
              <a:t> </a:t>
            </a:r>
            <a:r>
              <a:rPr lang="tr-TR" sz="3200" b="1" dirty="0" smtClean="0"/>
              <a:t>    açısından </a:t>
            </a:r>
            <a:r>
              <a:rPr lang="tr-TR" sz="3200" b="1" dirty="0"/>
              <a:t>oldukça önemlidir. </a:t>
            </a:r>
          </a:p>
          <a:p>
            <a:pPr algn="just"/>
            <a:endParaRPr lang="tr-TR" sz="3200" b="1" dirty="0" smtClean="0"/>
          </a:p>
          <a:p>
            <a:pPr algn="just"/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5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4632487" y="2303463"/>
            <a:ext cx="485775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tr-TR" sz="2800" b="1" dirty="0" smtClean="0"/>
              <a:t>Bu nedenle; </a:t>
            </a:r>
            <a:r>
              <a:rPr lang="tr-TR" sz="2800" b="1" dirty="0"/>
              <a:t>tescil edilmiş Coğrafi İşaretlerin sürdürülebilir kalitesinin sağlanması, tarafsız bir şekilde korunması ve denetiminin sağlanması </a:t>
            </a:r>
            <a:r>
              <a:rPr lang="tr-TR" sz="2800" b="1" dirty="0" smtClean="0"/>
              <a:t>gerekmektedir. </a:t>
            </a:r>
            <a:r>
              <a:rPr lang="tr-TR" sz="2800" b="1" dirty="0"/>
              <a:t>Buda tescil sahibine önemli bir görev </a:t>
            </a:r>
            <a:r>
              <a:rPr lang="tr-TR" sz="2800" b="1" dirty="0" smtClean="0"/>
              <a:t>yüklemektedir.</a:t>
            </a:r>
            <a:endParaRPr lang="tr-TR" sz="2800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14" y="2303464"/>
            <a:ext cx="4146474" cy="3367148"/>
          </a:xfrm>
        </p:spPr>
      </p:pic>
    </p:spTree>
    <p:extLst>
      <p:ext uri="{BB962C8B-B14F-4D97-AF65-F5344CB8AC3E}">
        <p14:creationId xmlns:p14="http://schemas.microsoft.com/office/powerpoint/2010/main" val="15739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831216"/>
          </a:xfrm>
        </p:spPr>
        <p:txBody>
          <a:bodyPr>
            <a:normAutofit lnSpcReduction="10000"/>
          </a:bodyPr>
          <a:lstStyle/>
          <a:p>
            <a:pPr marL="114300" indent="0" algn="just">
              <a:buNone/>
            </a:pPr>
            <a:r>
              <a:rPr lang="tr-TR" sz="3200" b="1" dirty="0" smtClean="0"/>
              <a:t>Sınai </a:t>
            </a:r>
            <a:r>
              <a:rPr lang="tr-TR" sz="3200" b="1" dirty="0"/>
              <a:t>Mülkiyet </a:t>
            </a:r>
            <a:r>
              <a:rPr lang="tr-TR" sz="3200" b="1" dirty="0" smtClean="0"/>
              <a:t>Kanununda (No</a:t>
            </a:r>
            <a:r>
              <a:rPr lang="tr-TR" sz="3200" b="1" dirty="0"/>
              <a:t>. </a:t>
            </a:r>
            <a:r>
              <a:rPr lang="tr-TR" sz="3200" b="1" dirty="0" smtClean="0"/>
              <a:t>6769)  belirtildiği üzere</a:t>
            </a:r>
            <a:endParaRPr lang="tr-TR" sz="3200" b="1" dirty="0"/>
          </a:p>
          <a:p>
            <a:pPr marL="114300" indent="0" algn="just">
              <a:buNone/>
            </a:pPr>
            <a:r>
              <a:rPr lang="tr-TR" sz="3200" b="1" dirty="0" smtClean="0"/>
              <a:t>Coğrafi işaretlerin ve geleneksel ürün adlarının kullanımının denetimi; </a:t>
            </a:r>
          </a:p>
          <a:p>
            <a:pPr marL="571500" indent="-457200" algn="just"/>
            <a:r>
              <a:rPr lang="tr-TR" sz="3200" b="1" dirty="0"/>
              <a:t>T</a:t>
            </a:r>
            <a:r>
              <a:rPr lang="tr-TR" sz="3200" b="1" dirty="0" smtClean="0"/>
              <a:t>escilli coğrafi işaretleri ve geleneksel ürün adlarını taşıyan ürünlerin üretimini,</a:t>
            </a:r>
          </a:p>
          <a:p>
            <a:pPr marL="571500" indent="-457200" algn="just"/>
            <a:r>
              <a:rPr lang="tr-TR" sz="3200" b="1" dirty="0" smtClean="0"/>
              <a:t>Ürünlerin piyasaya arzı veya dağıtımını </a:t>
            </a:r>
          </a:p>
          <a:p>
            <a:pPr marL="571500" indent="-457200" algn="just"/>
            <a:r>
              <a:rPr lang="tr-TR" sz="3200" b="1" dirty="0"/>
              <a:t>Ü</a:t>
            </a:r>
            <a:r>
              <a:rPr lang="tr-TR" sz="3200" b="1" dirty="0" smtClean="0"/>
              <a:t>rün piyasada iken </a:t>
            </a:r>
            <a:r>
              <a:rPr lang="tr-TR" sz="3200" b="1" dirty="0"/>
              <a:t>tescilde belirtilen özelliklere </a:t>
            </a:r>
            <a:r>
              <a:rPr lang="tr-TR" sz="3200" b="1" dirty="0" smtClean="0"/>
              <a:t>uygunluğunu kapsar.</a:t>
            </a:r>
          </a:p>
          <a:p>
            <a:pPr marL="114300" indent="0" algn="just">
              <a:buNone/>
            </a:pPr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30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12" y="1776202"/>
            <a:ext cx="8748237" cy="4831216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endParaRPr lang="tr-TR" sz="3200" b="1" dirty="0" smtClean="0"/>
          </a:p>
          <a:p>
            <a:pPr marL="114300" indent="0" algn="just">
              <a:buNone/>
            </a:pPr>
            <a:r>
              <a:rPr lang="tr-TR" sz="3200" b="1" dirty="0" smtClean="0"/>
              <a:t>Sınai Mülkiyet Kanunu(Kanun </a:t>
            </a:r>
            <a:r>
              <a:rPr lang="tr-TR" sz="3200" b="1" dirty="0"/>
              <a:t>No. </a:t>
            </a:r>
            <a:r>
              <a:rPr lang="tr-TR" sz="3200" b="1" dirty="0" smtClean="0"/>
              <a:t>6769) </a:t>
            </a:r>
            <a:r>
              <a:rPr lang="tr-TR" sz="3200" b="1" dirty="0" err="1" smtClean="0"/>
              <a:t>na</a:t>
            </a:r>
            <a:r>
              <a:rPr lang="tr-TR" sz="3200" b="1" dirty="0" smtClean="0"/>
              <a:t> göre Denetim raporları, tescilin yayımlandığı tarihten itibaren </a:t>
            </a:r>
            <a:r>
              <a:rPr lang="tr-TR" sz="3200" b="1" dirty="0" smtClean="0">
                <a:solidFill>
                  <a:srgbClr val="FF0000"/>
                </a:solidFill>
              </a:rPr>
              <a:t>yılda bir </a:t>
            </a:r>
            <a:r>
              <a:rPr lang="tr-TR" sz="3200" b="1" dirty="0" err="1" smtClean="0"/>
              <a:t>TPA’ya</a:t>
            </a:r>
            <a:r>
              <a:rPr lang="tr-TR" sz="3200" b="1" dirty="0" smtClean="0"/>
              <a:t> sunulmalıdır. Ancak şikâyet olması hâlinde, Kurum denetim raporlarının süresinden önce sunulmasını talep edebilir.</a:t>
            </a:r>
            <a:endParaRPr lang="tr-TR" sz="3200" b="1" dirty="0"/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607" y="1686910"/>
            <a:ext cx="8871643" cy="5147399"/>
          </a:xfrm>
        </p:spPr>
        <p:txBody>
          <a:bodyPr>
            <a:normAutofit/>
          </a:bodyPr>
          <a:lstStyle/>
          <a:p>
            <a:pPr algn="just"/>
            <a:r>
              <a:rPr lang="tr-TR" sz="2800" b="1" dirty="0" smtClean="0"/>
              <a:t>TOBB </a:t>
            </a:r>
            <a:r>
              <a:rPr lang="tr-TR" sz="2800" b="1" dirty="0"/>
              <a:t>ile TSE arasında Coğrafi İşaretli ürünler alanında </a:t>
            </a:r>
            <a:r>
              <a:rPr lang="tr-TR" sz="2800" b="1" dirty="0" smtClean="0"/>
              <a:t>imzalanan işbirliği protokolüne göre TSE</a:t>
            </a:r>
            <a:r>
              <a:rPr lang="tr-TR" sz="2800" b="1" dirty="0"/>
              <a:t>; Ticaret Oda/Borsa’larının denetim faaliyetlerini yürütmesine teknik destek </a:t>
            </a:r>
            <a:r>
              <a:rPr lang="tr-TR" sz="2800" b="1" dirty="0" smtClean="0"/>
              <a:t>verecektir.</a:t>
            </a:r>
          </a:p>
          <a:p>
            <a:pPr algn="just"/>
            <a:endParaRPr lang="tr-TR" sz="2800" b="1" dirty="0" smtClean="0"/>
          </a:p>
          <a:p>
            <a:pPr algn="just"/>
            <a:r>
              <a:rPr lang="tr-TR" sz="2800" b="1" dirty="0" smtClean="0"/>
              <a:t>TSE </a:t>
            </a:r>
            <a:r>
              <a:rPr lang="tr-TR" sz="2800" b="1" dirty="0"/>
              <a:t>Ürün Belgelendirme faaliyetleri; uluslararası kuruluş olmanın ve rekabet edebilmenin gereği </a:t>
            </a:r>
            <a:r>
              <a:rPr lang="tr-TR" sz="2800" b="1" dirty="0" smtClean="0"/>
              <a:t>olarak Türk </a:t>
            </a:r>
            <a:r>
              <a:rPr lang="tr-TR" sz="2800" b="1" dirty="0"/>
              <a:t>Akreditasyon </a:t>
            </a:r>
            <a:r>
              <a:rPr lang="tr-TR" sz="2800" b="1" dirty="0" smtClean="0"/>
              <a:t>Kurumu (TÜRKAK)  </a:t>
            </a:r>
            <a:r>
              <a:rPr lang="tr-TR" sz="2800" b="1" dirty="0"/>
              <a:t>tarafından TS EN ISO/IEC </a:t>
            </a:r>
            <a:r>
              <a:rPr lang="tr-TR" sz="2800" b="1" dirty="0" smtClean="0"/>
              <a:t>17065 (Uygunluk </a:t>
            </a:r>
            <a:r>
              <a:rPr lang="tr-TR" sz="2800" b="1" dirty="0"/>
              <a:t>değerlendirmesi - Ürün, proses ve hizmet belgelendirmesi yapan kuruluşlar için </a:t>
            </a:r>
            <a:r>
              <a:rPr lang="tr-TR" sz="2800" b="1" dirty="0" smtClean="0"/>
              <a:t>şartlar) </a:t>
            </a:r>
            <a:r>
              <a:rPr lang="tr-TR" sz="2800" b="1" dirty="0"/>
              <a:t>standardı çerçevesinde akredite edilmiştir. </a:t>
            </a:r>
          </a:p>
        </p:txBody>
      </p:sp>
      <p:pic>
        <p:nvPicPr>
          <p:cNvPr id="4" name="Resi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054" y="7061200"/>
            <a:ext cx="5588148" cy="462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486013" y="6811438"/>
            <a:ext cx="8748237" cy="4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57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324</Words>
  <Application>Microsoft Office PowerPoint</Application>
  <PresentationFormat>Özel</PresentationFormat>
  <Paragraphs>48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HelveticaNeueLT Std Blk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ARIT5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HOŞGELDİNİZ</dc:title>
  <dc:creator>ARTI5 MEDYA TANITIM</dc:creator>
  <cp:lastModifiedBy>Hacer Nihal SAYAR</cp:lastModifiedBy>
  <cp:revision>75</cp:revision>
  <dcterms:created xsi:type="dcterms:W3CDTF">2016-06-06T07:35:10Z</dcterms:created>
  <dcterms:modified xsi:type="dcterms:W3CDTF">2017-01-16T13:44:49Z</dcterms:modified>
</cp:coreProperties>
</file>